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Computer Says No" panose="020B0604020202020204" charset="0"/>
      <p:regular r:id="rId26"/>
    </p:embeddedFont>
    <p:embeddedFont>
      <p:font typeface="Poppins" panose="00000500000000000000" pitchFamily="2" charset="0"/>
      <p:regular r:id="rId27"/>
    </p:embeddedFont>
    <p:embeddedFont>
      <p:font typeface="Poppins Light" panose="00000400000000000000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4" d="100"/>
          <a:sy n="104" d="100"/>
        </p:scale>
        <p:origin x="63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sv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10" Type="http://schemas.openxmlformats.org/officeDocument/2006/relationships/image" Target="../media/image52.png"/><Relationship Id="rId4" Type="http://schemas.openxmlformats.org/officeDocument/2006/relationships/image" Target="../media/image2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7.png"/><Relationship Id="rId5" Type="http://schemas.openxmlformats.org/officeDocument/2006/relationships/image" Target="../media/image54.png"/><Relationship Id="rId15" Type="http://schemas.openxmlformats.org/officeDocument/2006/relationships/image" Target="../media/image49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55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736416" y="633557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758941" y="7887348"/>
            <a:ext cx="6926813" cy="108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9"/>
              </a:lnSpc>
            </a:pPr>
            <a:r>
              <a:rPr lang="en-US" sz="3014" dirty="0">
                <a:solidFill>
                  <a:schemeClr val="bg1"/>
                </a:solidFill>
                <a:latin typeface="Poppins Light"/>
              </a:rPr>
              <a:t>Weesam Ammar,  Victor Pinto, Sergio Reyes, Pratham Banga 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4501902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1347798" y="3705895"/>
            <a:ext cx="8115300" cy="552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28"/>
              </a:lnSpc>
            </a:pPr>
            <a:r>
              <a:rPr lang="en-US" sz="14623" dirty="0">
                <a:solidFill>
                  <a:schemeClr val="bg1"/>
                </a:solidFill>
                <a:latin typeface="Computer Says No"/>
              </a:rPr>
              <a:t>MINA FRAUD ANALYSIS APPLICATION</a:t>
            </a:r>
          </a:p>
          <a:p>
            <a:pPr algn="ctr">
              <a:lnSpc>
                <a:spcPts val="11608"/>
              </a:lnSpc>
            </a:pPr>
            <a:endParaRPr lang="en-US" sz="14623" dirty="0">
              <a:solidFill>
                <a:srgbClr val="6866E1"/>
              </a:solidFill>
              <a:latin typeface="Computer Says N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89027" y="2957607"/>
            <a:ext cx="7042342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2"/>
              </a:lnSpc>
            </a:pPr>
            <a:r>
              <a:rPr lang="en-US" sz="7086" dirty="0">
                <a:solidFill>
                  <a:schemeClr val="bg1"/>
                </a:solidFill>
                <a:latin typeface="Computer Says No"/>
              </a:rPr>
              <a:t>PROTOTYPE APPLICATION</a:t>
            </a:r>
          </a:p>
          <a:p>
            <a:pPr algn="ctr">
              <a:lnSpc>
                <a:spcPts val="5102"/>
              </a:lnSpc>
            </a:pPr>
            <a:endParaRPr lang="en-US" sz="7086" dirty="0">
              <a:solidFill>
                <a:srgbClr val="6866E1"/>
              </a:solidFill>
              <a:latin typeface="Computer Says No"/>
            </a:endParaRP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11715" dirty="0">
                <a:solidFill>
                  <a:schemeClr val="bg1"/>
                </a:solidFill>
                <a:latin typeface="Computer Says No"/>
              </a:rPr>
              <a:t>STATISTICAL ANALYSIS</a:t>
            </a:r>
          </a:p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endParaRPr lang="en-US" sz="11715" dirty="0">
              <a:solidFill>
                <a:srgbClr val="6866E1"/>
              </a:solidFill>
              <a:latin typeface="Computer Says N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42828" y="3784357"/>
            <a:ext cx="10469841" cy="134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Based off the data, what information can we extract to deepen on understanding on how money laundering occurs.  3 factors were determined to create a comprehensive analysis.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2828" y="6193228"/>
            <a:ext cx="10469841" cy="134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Factor #1 - Laundering Occurrences by the Week.</a:t>
            </a: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Factor #2 - # of Transactions Based of Currency</a:t>
            </a: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Factor #3 - Common Types of Payments used for Laundering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28338" y="4441711"/>
            <a:ext cx="5130962" cy="5614738"/>
          </a:xfrm>
          <a:custGeom>
            <a:avLst/>
            <a:gdLst/>
            <a:ahLst/>
            <a:cxnLst/>
            <a:rect l="l" t="t" r="r" b="b"/>
            <a:pathLst>
              <a:path w="5130962" h="5614738">
                <a:moveTo>
                  <a:pt x="0" y="0"/>
                </a:moveTo>
                <a:lnTo>
                  <a:pt x="5130962" y="0"/>
                </a:lnTo>
                <a:lnTo>
                  <a:pt x="5130962" y="5614738"/>
                </a:lnTo>
                <a:lnTo>
                  <a:pt x="0" y="561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398882" y="1988788"/>
            <a:ext cx="11358840" cy="8067662"/>
          </a:xfrm>
          <a:custGeom>
            <a:avLst/>
            <a:gdLst/>
            <a:ahLst/>
            <a:cxnLst/>
            <a:rect l="l" t="t" r="r" b="b"/>
            <a:pathLst>
              <a:path w="11358840" h="8067662">
                <a:moveTo>
                  <a:pt x="0" y="0"/>
                </a:moveTo>
                <a:lnTo>
                  <a:pt x="11358841" y="0"/>
                </a:lnTo>
                <a:lnTo>
                  <a:pt x="11358841" y="8067661"/>
                </a:lnTo>
                <a:lnTo>
                  <a:pt x="0" y="8067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0" y="660346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FFFFFF"/>
                </a:solidFill>
                <a:latin typeface="Computer Says No"/>
              </a:rPr>
              <a:t>FACTOR #1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126534">
            <a:off x="13238020" y="6447368"/>
            <a:ext cx="5979309" cy="2611445"/>
          </a:xfrm>
          <a:custGeom>
            <a:avLst/>
            <a:gdLst/>
            <a:ahLst/>
            <a:cxnLst/>
            <a:rect l="l" t="t" r="r" b="b"/>
            <a:pathLst>
              <a:path w="5979309" h="2611445">
                <a:moveTo>
                  <a:pt x="0" y="0"/>
                </a:moveTo>
                <a:lnTo>
                  <a:pt x="5979309" y="0"/>
                </a:lnTo>
                <a:lnTo>
                  <a:pt x="5979309" y="2611445"/>
                </a:lnTo>
                <a:lnTo>
                  <a:pt x="0" y="2611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271531">
            <a:off x="11719315" y="3925863"/>
            <a:ext cx="4905953" cy="4198195"/>
          </a:xfrm>
          <a:custGeom>
            <a:avLst/>
            <a:gdLst/>
            <a:ahLst/>
            <a:cxnLst/>
            <a:rect l="l" t="t" r="r" b="b"/>
            <a:pathLst>
              <a:path w="4905953" h="4198195">
                <a:moveTo>
                  <a:pt x="0" y="0"/>
                </a:moveTo>
                <a:lnTo>
                  <a:pt x="4905953" y="0"/>
                </a:lnTo>
                <a:lnTo>
                  <a:pt x="4905953" y="4198194"/>
                </a:lnTo>
                <a:lnTo>
                  <a:pt x="0" y="419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63626" y="1660217"/>
            <a:ext cx="11607802" cy="8460364"/>
          </a:xfrm>
          <a:custGeom>
            <a:avLst/>
            <a:gdLst/>
            <a:ahLst/>
            <a:cxnLst/>
            <a:rect l="l" t="t" r="r" b="b"/>
            <a:pathLst>
              <a:path w="11607802" h="8460364">
                <a:moveTo>
                  <a:pt x="0" y="0"/>
                </a:moveTo>
                <a:lnTo>
                  <a:pt x="11607802" y="0"/>
                </a:lnTo>
                <a:lnTo>
                  <a:pt x="11607802" y="8460365"/>
                </a:lnTo>
                <a:lnTo>
                  <a:pt x="0" y="846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2687222" y="660346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FFFFFF"/>
                </a:solidFill>
                <a:latin typeface="Computer Says No"/>
              </a:rPr>
              <a:t>FACTOR #2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31829" y="3311051"/>
            <a:ext cx="6056171" cy="4884009"/>
          </a:xfrm>
          <a:custGeom>
            <a:avLst/>
            <a:gdLst/>
            <a:ahLst/>
            <a:cxnLst/>
            <a:rect l="l" t="t" r="r" b="b"/>
            <a:pathLst>
              <a:path w="6056171" h="4884009">
                <a:moveTo>
                  <a:pt x="0" y="0"/>
                </a:moveTo>
                <a:lnTo>
                  <a:pt x="6056171" y="0"/>
                </a:lnTo>
                <a:lnTo>
                  <a:pt x="6056171" y="4884008"/>
                </a:lnTo>
                <a:lnTo>
                  <a:pt x="0" y="488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314219" y="1776904"/>
            <a:ext cx="11917610" cy="8381763"/>
          </a:xfrm>
          <a:custGeom>
            <a:avLst/>
            <a:gdLst/>
            <a:ahLst/>
            <a:cxnLst/>
            <a:rect l="l" t="t" r="r" b="b"/>
            <a:pathLst>
              <a:path w="11917610" h="8381763">
                <a:moveTo>
                  <a:pt x="0" y="0"/>
                </a:moveTo>
                <a:lnTo>
                  <a:pt x="11917610" y="0"/>
                </a:lnTo>
                <a:lnTo>
                  <a:pt x="11917610" y="8381762"/>
                </a:lnTo>
                <a:lnTo>
                  <a:pt x="0" y="8381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2288337" y="660346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FFFFFF"/>
                </a:solidFill>
                <a:latin typeface="Computer Says No"/>
              </a:rPr>
              <a:t>FACTOR #3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5006" y="1457325"/>
            <a:ext cx="14663323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chemeClr val="bg1"/>
                </a:solidFill>
                <a:latin typeface="Computer Says No"/>
              </a:rPr>
              <a:t>MACHINE LEARNING: UNSUPERVISED LEARNING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9060221" y="6542267"/>
            <a:ext cx="7952609" cy="3510615"/>
          </a:xfrm>
          <a:custGeom>
            <a:avLst/>
            <a:gdLst/>
            <a:ahLst/>
            <a:cxnLst/>
            <a:rect l="l" t="t" r="r" b="b"/>
            <a:pathLst>
              <a:path w="7952609" h="3510615">
                <a:moveTo>
                  <a:pt x="0" y="0"/>
                </a:moveTo>
                <a:lnTo>
                  <a:pt x="7952609" y="0"/>
                </a:lnTo>
                <a:lnTo>
                  <a:pt x="7952609" y="3510615"/>
                </a:lnTo>
                <a:lnTo>
                  <a:pt x="0" y="3510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357" r="-12132" b="-4651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7926310" y="2918066"/>
            <a:ext cx="3870854" cy="515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9" dirty="0">
                <a:solidFill>
                  <a:srgbClr val="FFFFFF"/>
                </a:solidFill>
                <a:latin typeface="Canva Sans Bold"/>
              </a:rPr>
              <a:t>Model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4692" y="5038986"/>
            <a:ext cx="1614934" cy="596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3535">
                <a:solidFill>
                  <a:srgbClr val="FFFFFF"/>
                </a:solidFill>
                <a:latin typeface="Canva Sans Bold"/>
              </a:rPr>
              <a:t>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77631" y="3543451"/>
            <a:ext cx="10710369" cy="1343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4"/>
              </a:lnSpc>
            </a:pPr>
            <a:r>
              <a:rPr lang="en-US" sz="1917">
                <a:solidFill>
                  <a:srgbClr val="FFFFFF"/>
                </a:solidFill>
                <a:latin typeface="Canva Sans"/>
              </a:rPr>
              <a:t>The prepared model is based on two components Clustering which includes K-Means, Agglomerative and Birch models. Another is Analysis which comprises of PCA and ICA models. Furrthermore, is metrics that basically grades these models based on various components.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81732" y="5587362"/>
            <a:ext cx="6485037" cy="406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sz="2369">
                <a:solidFill>
                  <a:srgbClr val="FFFFFF"/>
                </a:solidFill>
                <a:latin typeface="Canva Sans"/>
              </a:rPr>
              <a:t>After testing the models here are the results: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3636471" y="297612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8773202" y="2871136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3967259" y="2976124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5304554" y="1315119"/>
            <a:ext cx="7678893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2"/>
              </a:lnSpc>
              <a:spcBef>
                <a:spcPct val="0"/>
              </a:spcBef>
            </a:pPr>
            <a:r>
              <a:rPr lang="en-US" sz="11003" dirty="0">
                <a:solidFill>
                  <a:schemeClr val="bg1"/>
                </a:solidFill>
                <a:latin typeface="Computer Says No"/>
              </a:rPr>
              <a:t>MODEL EVALUATION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73860" y="5410200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70293"/>
            <a:ext cx="3037045" cy="356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3"/>
              </a:lnSpc>
            </a:pPr>
            <a:r>
              <a:rPr lang="en-US" sz="2205">
                <a:solidFill>
                  <a:srgbClr val="FFFFFF"/>
                </a:solidFill>
                <a:latin typeface="Poppins Light"/>
              </a:rPr>
              <a:t>Advancing Neural Network Models for training and testing the datasets plus measure the loss and accuracy while running those models and more.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410200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578560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00531" y="6146585"/>
            <a:ext cx="3037045" cy="385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105">
                <a:solidFill>
                  <a:srgbClr val="FFFFFF"/>
                </a:solidFill>
                <a:latin typeface="Poppins Light"/>
              </a:rPr>
              <a:t>Advancing Time Series Analysis for finding different patterns in the dataset of financial transactions and visualizing the findings of those patterns through various tools.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60171" y="6360898"/>
            <a:ext cx="3037045" cy="342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105">
                <a:solidFill>
                  <a:srgbClr val="FFFFFF"/>
                </a:solidFill>
                <a:latin typeface="Poppins Light"/>
              </a:rPr>
              <a:t>Using various Unsupervised and Supervised Learning Models for Clustering, Analysis through Logistic Regressions Models and many more tools.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chemeClr val="bg1"/>
                </a:solidFill>
                <a:latin typeface="Computer Says No"/>
              </a:rPr>
              <a:t>RESULTS AND FINDINGS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46674" y="3886573"/>
            <a:ext cx="10469841" cy="141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722" lvl="1" indent="-375861">
              <a:lnSpc>
                <a:spcPts val="5640"/>
              </a:lnSpc>
              <a:buFont typeface="Arial"/>
              <a:buChar char="•"/>
            </a:pPr>
            <a:r>
              <a:rPr lang="en-US" sz="3481">
                <a:solidFill>
                  <a:srgbClr val="FFFFFF"/>
                </a:solidFill>
                <a:latin typeface="Poppins Light"/>
              </a:rPr>
              <a:t>Here is a link for our GitHub Page to explore our findings: </a:t>
            </a:r>
          </a:p>
        </p:txBody>
      </p:sp>
      <p:sp>
        <p:nvSpPr>
          <p:cNvPr id="8" name="Freeform 8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8372770" y="4972050"/>
            <a:ext cx="6577948" cy="44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3"/>
              </a:lnSpc>
              <a:spcBef>
                <a:spcPct val="0"/>
              </a:spcBef>
            </a:pPr>
            <a:r>
              <a:rPr lang="en-US" sz="8352">
                <a:solidFill>
                  <a:srgbClr val="000000"/>
                </a:solidFill>
                <a:latin typeface="Computer Says No"/>
              </a:rPr>
              <a:t>HTTPS://GITHUB.COM/WEESAM01/PROJECT-2-GROUP-1.GIT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67165" y="3819212"/>
            <a:ext cx="2157465" cy="1846218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flipH="1">
            <a:off x="12685829" y="3503896"/>
            <a:ext cx="1689859" cy="2476851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0253970" y="4048013"/>
            <a:ext cx="2204284" cy="1686217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4768142" y="3932617"/>
            <a:ext cx="2055418" cy="2048130"/>
          </a:xfrm>
          <a:custGeom>
            <a:avLst/>
            <a:gdLst/>
            <a:ahLst/>
            <a:cxnLst/>
            <a:rect l="l" t="t" r="r" b="b"/>
            <a:pathLst>
              <a:path w="2055418" h="2048130">
                <a:moveTo>
                  <a:pt x="0" y="0"/>
                </a:moveTo>
                <a:lnTo>
                  <a:pt x="2055419" y="0"/>
                </a:lnTo>
                <a:lnTo>
                  <a:pt x="2055419" y="2048129"/>
                </a:lnTo>
                <a:lnTo>
                  <a:pt x="0" y="2048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5474805" y="3932617"/>
            <a:ext cx="2392360" cy="1915451"/>
          </a:xfrm>
          <a:custGeom>
            <a:avLst/>
            <a:gdLst/>
            <a:ahLst/>
            <a:cxnLst/>
            <a:rect l="l" t="t" r="r" b="b"/>
            <a:pathLst>
              <a:path w="2392360" h="1915451">
                <a:moveTo>
                  <a:pt x="0" y="0"/>
                </a:moveTo>
                <a:lnTo>
                  <a:pt x="2392360" y="0"/>
                </a:lnTo>
                <a:lnTo>
                  <a:pt x="2392360" y="1915451"/>
                </a:lnTo>
                <a:lnTo>
                  <a:pt x="0" y="191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5245465" y="5980746"/>
            <a:ext cx="2285731" cy="1998998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7867165" y="5893761"/>
            <a:ext cx="2154120" cy="2172969"/>
          </a:xfrm>
          <a:custGeom>
            <a:avLst/>
            <a:gdLst/>
            <a:ahLst/>
            <a:cxnLst/>
            <a:rect l="l" t="t" r="r" b="b"/>
            <a:pathLst>
              <a:path w="2154120" h="2172969">
                <a:moveTo>
                  <a:pt x="0" y="0"/>
                </a:moveTo>
                <a:lnTo>
                  <a:pt x="2154120" y="0"/>
                </a:lnTo>
                <a:lnTo>
                  <a:pt x="2154120" y="2172969"/>
                </a:lnTo>
                <a:lnTo>
                  <a:pt x="0" y="21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0718025" y="6048601"/>
            <a:ext cx="1740229" cy="1863288"/>
          </a:xfrm>
          <a:custGeom>
            <a:avLst/>
            <a:gdLst/>
            <a:ahLst/>
            <a:cxnLst/>
            <a:rect l="l" t="t" r="r" b="b"/>
            <a:pathLst>
              <a:path w="1740229" h="1863288">
                <a:moveTo>
                  <a:pt x="0" y="0"/>
                </a:moveTo>
                <a:lnTo>
                  <a:pt x="1740229" y="0"/>
                </a:lnTo>
                <a:lnTo>
                  <a:pt x="1740229" y="1863288"/>
                </a:lnTo>
                <a:lnTo>
                  <a:pt x="0" y="1863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2836122" y="6711237"/>
            <a:ext cx="1932020" cy="843804"/>
          </a:xfrm>
          <a:custGeom>
            <a:avLst/>
            <a:gdLst/>
            <a:ahLst/>
            <a:cxnLst/>
            <a:rect l="l" t="t" r="r" b="b"/>
            <a:pathLst>
              <a:path w="1932020" h="843804">
                <a:moveTo>
                  <a:pt x="0" y="0"/>
                </a:moveTo>
                <a:lnTo>
                  <a:pt x="1932020" y="0"/>
                </a:lnTo>
                <a:lnTo>
                  <a:pt x="1932020" y="843803"/>
                </a:lnTo>
                <a:lnTo>
                  <a:pt x="0" y="843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3456123" y="4048013"/>
            <a:ext cx="1627955" cy="1312867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7"/>
                </a:lnTo>
                <a:lnTo>
                  <a:pt x="0" y="13128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3315420" y="6203369"/>
            <a:ext cx="1556307" cy="1351671"/>
          </a:xfrm>
          <a:custGeom>
            <a:avLst/>
            <a:gdLst/>
            <a:ahLst/>
            <a:cxnLst/>
            <a:rect l="l" t="t" r="r" b="b"/>
            <a:pathLst>
              <a:path w="1556307" h="1351671">
                <a:moveTo>
                  <a:pt x="0" y="0"/>
                </a:moveTo>
                <a:lnTo>
                  <a:pt x="1556306" y="0"/>
                </a:lnTo>
                <a:lnTo>
                  <a:pt x="1556306" y="1351671"/>
                </a:lnTo>
                <a:lnTo>
                  <a:pt x="0" y="13516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15107905" y="6323569"/>
            <a:ext cx="1479632" cy="1619140"/>
          </a:xfrm>
          <a:custGeom>
            <a:avLst/>
            <a:gdLst/>
            <a:ahLst/>
            <a:cxnLst/>
            <a:rect l="l" t="t" r="r" b="b"/>
            <a:pathLst>
              <a:path w="1479632" h="1619140">
                <a:moveTo>
                  <a:pt x="0" y="0"/>
                </a:moveTo>
                <a:lnTo>
                  <a:pt x="1479632" y="0"/>
                </a:lnTo>
                <a:lnTo>
                  <a:pt x="1479632" y="1619139"/>
                </a:lnTo>
                <a:lnTo>
                  <a:pt x="0" y="16191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4865985" y="2332136"/>
            <a:ext cx="855603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0"/>
              </a:lnSpc>
              <a:spcBef>
                <a:spcPct val="0"/>
              </a:spcBef>
            </a:pPr>
            <a:r>
              <a:rPr lang="en-US" sz="10944" dirty="0">
                <a:solidFill>
                  <a:schemeClr val="bg1"/>
                </a:solidFill>
                <a:latin typeface="Computer Says No"/>
              </a:rPr>
              <a:t>QUESTIONS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64439" y="6367522"/>
            <a:ext cx="1216746" cy="1023366"/>
          </a:xfrm>
          <a:custGeom>
            <a:avLst/>
            <a:gdLst/>
            <a:ahLst/>
            <a:cxnLst/>
            <a:rect l="l" t="t" r="r" b="b"/>
            <a:pathLst>
              <a:path w="1216746" h="1023366">
                <a:moveTo>
                  <a:pt x="0" y="0"/>
                </a:moveTo>
                <a:lnTo>
                  <a:pt x="1216747" y="0"/>
                </a:lnTo>
                <a:lnTo>
                  <a:pt x="1216747" y="1023366"/>
                </a:lnTo>
                <a:lnTo>
                  <a:pt x="0" y="10233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966065" y="3658930"/>
            <a:ext cx="916038" cy="2075301"/>
          </a:xfrm>
          <a:custGeom>
            <a:avLst/>
            <a:gdLst/>
            <a:ahLst/>
            <a:cxnLst/>
            <a:rect l="l" t="t" r="r" b="b"/>
            <a:pathLst>
              <a:path w="916038" h="2075301">
                <a:moveTo>
                  <a:pt x="0" y="0"/>
                </a:moveTo>
                <a:lnTo>
                  <a:pt x="916038" y="0"/>
                </a:lnTo>
                <a:lnTo>
                  <a:pt x="916038" y="2075301"/>
                </a:lnTo>
                <a:lnTo>
                  <a:pt x="0" y="20753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4829460" y="1833922"/>
            <a:ext cx="535329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chemeClr val="bg1"/>
                </a:solidFill>
                <a:latin typeface="Computer Says N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6887" y="4361115"/>
            <a:ext cx="6220778" cy="380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Motivation and Summary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Data Cleanup and Model Training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Models Summary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Model Evaluation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Discussion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Questions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5392" y="4342065"/>
            <a:ext cx="738209" cy="380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256862" y="1131237"/>
            <a:ext cx="7242648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12997" dirty="0">
                <a:solidFill>
                  <a:schemeClr val="bg1"/>
                </a:solidFill>
                <a:latin typeface="Computer Says No"/>
              </a:rPr>
              <a:t>MOTIVATION</a:t>
            </a:r>
          </a:p>
          <a:p>
            <a:pPr marL="0" lvl="0" indent="0" algn="ctr">
              <a:lnSpc>
                <a:spcPts val="9214"/>
              </a:lnSpc>
              <a:spcBef>
                <a:spcPct val="0"/>
              </a:spcBef>
            </a:pPr>
            <a:r>
              <a:rPr lang="en-US" sz="12797" dirty="0">
                <a:solidFill>
                  <a:schemeClr val="bg1"/>
                </a:solidFill>
                <a:latin typeface="Computer Says No"/>
              </a:rPr>
              <a:t>AND 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720" y="3708558"/>
            <a:ext cx="6920791" cy="146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The motivation for this project was to find a sizable set of workable data that can be analyzed using different machine learning models to test its accuracy and predictability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78768" y="6036768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578720" y="6493968"/>
            <a:ext cx="11005158" cy="146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The team found a large database of financial data that included banking information aiming to detect whether a transaction was or was not money laundering. The dataset was further trimmed down to a sufficiently sizable but workable set on which different machine learning models could be run.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5903408" y="4537149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2495196" y="5253556"/>
            <a:ext cx="11150424" cy="3492076"/>
          </a:xfrm>
          <a:custGeom>
            <a:avLst/>
            <a:gdLst/>
            <a:ahLst/>
            <a:cxnLst/>
            <a:rect l="l" t="t" r="r" b="b"/>
            <a:pathLst>
              <a:path w="11150424" h="3492076">
                <a:moveTo>
                  <a:pt x="0" y="0"/>
                </a:moveTo>
                <a:lnTo>
                  <a:pt x="11150424" y="0"/>
                </a:lnTo>
                <a:lnTo>
                  <a:pt x="11150424" y="3492076"/>
                </a:lnTo>
                <a:lnTo>
                  <a:pt x="0" y="34920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489" r="-148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7999328" y="1400683"/>
            <a:ext cx="5646292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ORIGINAL 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27915" y="1935035"/>
            <a:ext cx="7880142" cy="241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2"/>
              </a:lnSpc>
            </a:pPr>
            <a:r>
              <a:rPr lang="en-US" sz="1717">
                <a:solidFill>
                  <a:srgbClr val="FFFFFF"/>
                </a:solidFill>
                <a:latin typeface="Poppins Light"/>
              </a:rPr>
              <a:t>Synthetic transaction data generated to simulated an entire financial ecosystem.</a:t>
            </a:r>
          </a:p>
          <a:p>
            <a:pPr>
              <a:lnSpc>
                <a:spcPts val="2782"/>
              </a:lnSpc>
            </a:pPr>
            <a:r>
              <a:rPr lang="en-US" sz="1717">
                <a:solidFill>
                  <a:srgbClr val="FFFFFF"/>
                </a:solidFill>
                <a:latin typeface="Poppins Light"/>
              </a:rPr>
              <a:t>Data generated by IBM to replicated the entire money laundering cycle:</a:t>
            </a:r>
          </a:p>
          <a:p>
            <a:pPr marL="370854" lvl="1" indent="-185427">
              <a:lnSpc>
                <a:spcPts val="2782"/>
              </a:lnSpc>
              <a:buFont typeface="Arial"/>
              <a:buChar char="•"/>
            </a:pPr>
            <a:r>
              <a:rPr lang="en-US" sz="1717">
                <a:solidFill>
                  <a:srgbClr val="FFFFFF"/>
                </a:solidFill>
                <a:latin typeface="Poppins Light"/>
              </a:rPr>
              <a:t>Placement: Sources like smuggling of illicit funds.</a:t>
            </a:r>
          </a:p>
          <a:p>
            <a:pPr marL="370854" lvl="1" indent="-185427">
              <a:lnSpc>
                <a:spcPts val="2782"/>
              </a:lnSpc>
              <a:buFont typeface="Arial"/>
              <a:buChar char="•"/>
            </a:pPr>
            <a:r>
              <a:rPr lang="en-US" sz="1717">
                <a:solidFill>
                  <a:srgbClr val="FFFFFF"/>
                </a:solidFill>
                <a:latin typeface="Poppins Light"/>
              </a:rPr>
              <a:t>Layering: Mixing the illicit funds into the financial system.</a:t>
            </a:r>
          </a:p>
          <a:p>
            <a:pPr marL="370854" lvl="1" indent="-185427">
              <a:lnSpc>
                <a:spcPts val="2782"/>
              </a:lnSpc>
              <a:buFont typeface="Arial"/>
              <a:buChar char="•"/>
            </a:pPr>
            <a:r>
              <a:rPr lang="en-US" sz="1717">
                <a:solidFill>
                  <a:srgbClr val="FFFFFF"/>
                </a:solidFill>
                <a:latin typeface="Poppins Light"/>
              </a:rPr>
              <a:t>Integration: Spending the illicit funds.</a:t>
            </a:r>
          </a:p>
          <a:p>
            <a:pPr>
              <a:lnSpc>
                <a:spcPts val="2782"/>
              </a:lnSpc>
            </a:pPr>
            <a:endParaRPr lang="en-US" sz="1717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95196" y="8705330"/>
            <a:ext cx="11012853" cy="95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</a:pPr>
            <a:r>
              <a:rPr lang="en-US" sz="2716">
                <a:solidFill>
                  <a:srgbClr val="F4FBFE"/>
                </a:solidFill>
                <a:latin typeface="Computer Says No"/>
              </a:rPr>
              <a:t>SOURCE: HTTPS://WWW.KAGGLE.COM/DATASETS/EALTMAN2019/IBM-TRANSACTIONS-FOR-ANTI-MONEY-LAUNDERING-AML</a:t>
            </a:r>
          </a:p>
          <a:p>
            <a:pPr algn="ctr">
              <a:lnSpc>
                <a:spcPts val="3803"/>
              </a:lnSpc>
              <a:spcBef>
                <a:spcPct val="0"/>
              </a:spcBef>
            </a:pPr>
            <a:endParaRPr lang="en-US" sz="2716">
              <a:solidFill>
                <a:srgbClr val="F4FBFE"/>
              </a:solidFill>
              <a:latin typeface="Computer Says 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latin typeface="Computer Says No"/>
              </a:rPr>
              <a:t>DATA CLEAN UP AND TRAINING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252" y="5959424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Using slight variations per each model, we run training of the dataset on the numeric columns of the information 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9653071" y="5959424"/>
            <a:ext cx="3121512" cy="407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Finally, we used the following python code to get a significantly reduced but meaningful sample of the dataset to run the models: 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</a:endParaRP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sample = data_df.sample(frac =.020)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74334" y="5959424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On a 2nd stage to clean up the data we halved the dataset but still was too large for the laptops to handle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0" name="TextBox 20"/>
          <p:cNvSpPr txBox="1"/>
          <p:nvPr/>
        </p:nvSpPr>
        <p:spPr>
          <a:xfrm>
            <a:off x="2095597" y="5959424"/>
            <a:ext cx="3121512" cy="370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Original dataset of money laundering data contained over 453MB or over 5 million lines of data. We initially tried to run the data on Jupyter Lab or Google Collab and on both instances, the laptops could not handle the data size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84048" y="3423091"/>
            <a:ext cx="4052572" cy="680410"/>
            <a:chOff x="0" y="0"/>
            <a:chExt cx="1067344" cy="1792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344" cy="179203"/>
            </a:xfrm>
            <a:custGeom>
              <a:avLst/>
              <a:gdLst/>
              <a:ahLst/>
              <a:cxnLst/>
              <a:rect l="l" t="t" r="r" b="b"/>
              <a:pathLst>
                <a:path w="1067344" h="179203">
                  <a:moveTo>
                    <a:pt x="0" y="0"/>
                  </a:moveTo>
                  <a:lnTo>
                    <a:pt x="1067344" y="0"/>
                  </a:lnTo>
                  <a:lnTo>
                    <a:pt x="1067344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067344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Model description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984048" y="3978171"/>
            <a:ext cx="8105145" cy="221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A Neural Network model was applied to the dataset</a:t>
            </a:r>
          </a:p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The model was applied to the four numeric values of the dataset: Bank of origin (“From Bank”), Bank of destination (“To Bank”), “Amount Received” and “Amount Paid”</a:t>
            </a:r>
          </a:p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 </a:t>
            </a:r>
          </a:p>
          <a:p>
            <a:pPr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984048" y="5670102"/>
            <a:ext cx="2668682" cy="680410"/>
            <a:chOff x="0" y="0"/>
            <a:chExt cx="702863" cy="1792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Results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539850" y="7740902"/>
            <a:ext cx="10292293" cy="803194"/>
          </a:xfrm>
          <a:custGeom>
            <a:avLst/>
            <a:gdLst/>
            <a:ahLst/>
            <a:cxnLst/>
            <a:rect l="l" t="t" r="r" b="b"/>
            <a:pathLst>
              <a:path w="10292293" h="803194">
                <a:moveTo>
                  <a:pt x="0" y="0"/>
                </a:moveTo>
                <a:lnTo>
                  <a:pt x="10292293" y="0"/>
                </a:lnTo>
                <a:lnTo>
                  <a:pt x="10292293" y="803194"/>
                </a:lnTo>
                <a:lnTo>
                  <a:pt x="0" y="803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88" b="-2259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783726" y="1768530"/>
            <a:ext cx="1530546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bg1"/>
                </a:solidFill>
                <a:latin typeface="Computer Says No"/>
              </a:rPr>
              <a:t>MACHINE LEARNING: NEURAL NETWORKS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84048" y="6458545"/>
            <a:ext cx="8105145" cy="72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After training and testing the data, the results showed a high level of accuracy of the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4048" y="2875403"/>
            <a:ext cx="4052572" cy="680410"/>
            <a:chOff x="0" y="0"/>
            <a:chExt cx="1067344" cy="179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7344" cy="179203"/>
            </a:xfrm>
            <a:custGeom>
              <a:avLst/>
              <a:gdLst/>
              <a:ahLst/>
              <a:cxnLst/>
              <a:rect l="l" t="t" r="r" b="b"/>
              <a:pathLst>
                <a:path w="1067344" h="179203">
                  <a:moveTo>
                    <a:pt x="0" y="0"/>
                  </a:moveTo>
                  <a:lnTo>
                    <a:pt x="1067344" y="0"/>
                  </a:lnTo>
                  <a:lnTo>
                    <a:pt x="1067344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1067344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Sample Dataset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5826170" y="4154239"/>
            <a:ext cx="12178696" cy="4632254"/>
          </a:xfrm>
          <a:custGeom>
            <a:avLst/>
            <a:gdLst/>
            <a:ahLst/>
            <a:cxnLst/>
            <a:rect l="l" t="t" r="r" b="b"/>
            <a:pathLst>
              <a:path w="12178696" h="4632254">
                <a:moveTo>
                  <a:pt x="0" y="0"/>
                </a:moveTo>
                <a:lnTo>
                  <a:pt x="12178696" y="0"/>
                </a:lnTo>
                <a:lnTo>
                  <a:pt x="12178696" y="4632254"/>
                </a:lnTo>
                <a:lnTo>
                  <a:pt x="0" y="463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83726" y="1768530"/>
            <a:ext cx="1530546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bg1"/>
                </a:solidFill>
                <a:latin typeface="Computer Says No"/>
              </a:rPr>
              <a:t>MACHINE LEARNING: NEURAL NETWORKS</a:t>
            </a:r>
          </a:p>
        </p:txBody>
      </p:sp>
      <p:sp>
        <p:nvSpPr>
          <p:cNvPr id="8" name="Freeform 8"/>
          <p:cNvSpPr/>
          <p:nvPr/>
        </p:nvSpPr>
        <p:spPr>
          <a:xfrm>
            <a:off x="-694970" y="3472124"/>
            <a:ext cx="6662170" cy="5786176"/>
          </a:xfrm>
          <a:custGeom>
            <a:avLst/>
            <a:gdLst/>
            <a:ahLst/>
            <a:cxnLst/>
            <a:rect l="l" t="t" r="r" b="b"/>
            <a:pathLst>
              <a:path w="6662170" h="5786176">
                <a:moveTo>
                  <a:pt x="0" y="0"/>
                </a:moveTo>
                <a:lnTo>
                  <a:pt x="6662170" y="0"/>
                </a:lnTo>
                <a:lnTo>
                  <a:pt x="6662170" y="5786176"/>
                </a:lnTo>
                <a:lnTo>
                  <a:pt x="0" y="578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12523" y="2875403"/>
            <a:ext cx="4052572" cy="680410"/>
            <a:chOff x="0" y="0"/>
            <a:chExt cx="1067344" cy="179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7344" cy="179203"/>
            </a:xfrm>
            <a:custGeom>
              <a:avLst/>
              <a:gdLst/>
              <a:ahLst/>
              <a:cxnLst/>
              <a:rect l="l" t="t" r="r" b="b"/>
              <a:pathLst>
                <a:path w="1067344" h="179203">
                  <a:moveTo>
                    <a:pt x="0" y="0"/>
                  </a:moveTo>
                  <a:lnTo>
                    <a:pt x="1067344" y="0"/>
                  </a:lnTo>
                  <a:lnTo>
                    <a:pt x="1067344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1067344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Graph Results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280305" y="3735442"/>
            <a:ext cx="7520795" cy="5532383"/>
          </a:xfrm>
          <a:custGeom>
            <a:avLst/>
            <a:gdLst/>
            <a:ahLst/>
            <a:cxnLst/>
            <a:rect l="l" t="t" r="r" b="b"/>
            <a:pathLst>
              <a:path w="7520795" h="5532383">
                <a:moveTo>
                  <a:pt x="0" y="0"/>
                </a:moveTo>
                <a:lnTo>
                  <a:pt x="7520795" y="0"/>
                </a:lnTo>
                <a:lnTo>
                  <a:pt x="7520795" y="5532383"/>
                </a:lnTo>
                <a:lnTo>
                  <a:pt x="0" y="5532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9572184" y="3715518"/>
            <a:ext cx="7203353" cy="5552307"/>
          </a:xfrm>
          <a:custGeom>
            <a:avLst/>
            <a:gdLst/>
            <a:ahLst/>
            <a:cxnLst/>
            <a:rect l="l" t="t" r="r" b="b"/>
            <a:pathLst>
              <a:path w="7203353" h="5552307">
                <a:moveTo>
                  <a:pt x="0" y="0"/>
                </a:moveTo>
                <a:lnTo>
                  <a:pt x="7203353" y="0"/>
                </a:lnTo>
                <a:lnTo>
                  <a:pt x="7203353" y="5552307"/>
                </a:lnTo>
                <a:lnTo>
                  <a:pt x="0" y="555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3726" y="1768530"/>
            <a:ext cx="1530546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bg1"/>
                </a:solidFill>
                <a:latin typeface="Computer Says No"/>
              </a:rPr>
              <a:t>MACHINE LEARNING: NEURAL NETWORKS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93630" y="2300377"/>
            <a:ext cx="14663323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chemeClr val="bg1"/>
                </a:solidFill>
                <a:latin typeface="Computer Says No"/>
              </a:rPr>
              <a:t>MACHINE LEARNING: SUPERVISED LEARNING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7450524" y="6676600"/>
            <a:ext cx="3828050" cy="443248"/>
          </a:xfrm>
          <a:custGeom>
            <a:avLst/>
            <a:gdLst/>
            <a:ahLst/>
            <a:cxnLst/>
            <a:rect l="l" t="t" r="r" b="b"/>
            <a:pathLst>
              <a:path w="3828050" h="443248">
                <a:moveTo>
                  <a:pt x="0" y="0"/>
                </a:moveTo>
                <a:lnTo>
                  <a:pt x="3828050" y="0"/>
                </a:lnTo>
                <a:lnTo>
                  <a:pt x="3828050" y="443247"/>
                </a:lnTo>
                <a:lnTo>
                  <a:pt x="0" y="443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7450524" y="7165454"/>
            <a:ext cx="2238564" cy="954142"/>
          </a:xfrm>
          <a:custGeom>
            <a:avLst/>
            <a:gdLst/>
            <a:ahLst/>
            <a:cxnLst/>
            <a:rect l="l" t="t" r="r" b="b"/>
            <a:pathLst>
              <a:path w="2238564" h="954142">
                <a:moveTo>
                  <a:pt x="0" y="0"/>
                </a:moveTo>
                <a:lnTo>
                  <a:pt x="2238563" y="0"/>
                </a:lnTo>
                <a:lnTo>
                  <a:pt x="2238563" y="954142"/>
                </a:lnTo>
                <a:lnTo>
                  <a:pt x="0" y="9541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6748009" y="8243421"/>
            <a:ext cx="8275174" cy="1057282"/>
          </a:xfrm>
          <a:custGeom>
            <a:avLst/>
            <a:gdLst/>
            <a:ahLst/>
            <a:cxnLst/>
            <a:rect l="l" t="t" r="r" b="b"/>
            <a:pathLst>
              <a:path w="8275174" h="1057282">
                <a:moveTo>
                  <a:pt x="0" y="0"/>
                </a:moveTo>
                <a:lnTo>
                  <a:pt x="8275174" y="0"/>
                </a:lnTo>
                <a:lnTo>
                  <a:pt x="8275174" y="1057282"/>
                </a:lnTo>
                <a:lnTo>
                  <a:pt x="0" y="1057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7064" b="-202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7775709" y="3549305"/>
            <a:ext cx="3502865" cy="51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9">
                <a:solidFill>
                  <a:srgbClr val="FFFFFF"/>
                </a:solidFill>
                <a:latin typeface="Canva Sans Bold"/>
              </a:rPr>
              <a:t>Model description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73110" y="5491126"/>
            <a:ext cx="1752182" cy="66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9"/>
              </a:lnSpc>
            </a:pPr>
            <a:r>
              <a:rPr lang="en-US" sz="3835">
                <a:solidFill>
                  <a:srgbClr val="FFFFFF"/>
                </a:solidFill>
                <a:latin typeface="Canva Sans Bold"/>
              </a:rPr>
              <a:t>Results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75709" y="4295926"/>
            <a:ext cx="10314213" cy="100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4"/>
              </a:lnSpc>
            </a:pPr>
            <a:r>
              <a:rPr lang="en-US" sz="1917">
                <a:solidFill>
                  <a:srgbClr val="FFFFFF"/>
                </a:solidFill>
                <a:latin typeface="Canva Sans"/>
              </a:rPr>
              <a:t>The model aims to learn a mapping between inputs and labels during training, enabling it to predict labels for new, unseen data. Common types include regression models for continuous outcomes and classification models for categorical outcomes.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37211" y="6094222"/>
            <a:ext cx="7138546" cy="46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Canva Sans"/>
              </a:rPr>
              <a:t>After testing the model here are the results: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704</Words>
  <Application>Microsoft Office PowerPoint</Application>
  <PresentationFormat>Custom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Poppins Light</vt:lpstr>
      <vt:lpstr>Canva Sans</vt:lpstr>
      <vt:lpstr>Canva Sans Bold</vt:lpstr>
      <vt:lpstr>Calibri</vt:lpstr>
      <vt:lpstr>Arial</vt:lpstr>
      <vt:lpstr>Poppins</vt:lpstr>
      <vt:lpstr>Computer Says 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 ANALYSIS</dc:title>
  <cp:lastModifiedBy>Weesam Ammar</cp:lastModifiedBy>
  <cp:revision>2</cp:revision>
  <dcterms:created xsi:type="dcterms:W3CDTF">2006-08-16T00:00:00Z</dcterms:created>
  <dcterms:modified xsi:type="dcterms:W3CDTF">2023-12-14T01:21:30Z</dcterms:modified>
  <dc:identifier>DAF2Eb8mWI8</dc:identifier>
</cp:coreProperties>
</file>